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25" r:id="rId2"/>
    <p:sldId id="257" r:id="rId3"/>
    <p:sldId id="328" r:id="rId4"/>
    <p:sldId id="329" r:id="rId5"/>
    <p:sldId id="330" r:id="rId6"/>
    <p:sldId id="334" r:id="rId7"/>
    <p:sldId id="333" r:id="rId8"/>
    <p:sldId id="332" r:id="rId9"/>
    <p:sldId id="335" r:id="rId10"/>
    <p:sldId id="337" r:id="rId11"/>
    <p:sldId id="326" r:id="rId12"/>
  </p:sldIdLst>
  <p:sldSz cx="10693400" cy="75692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5" d="100"/>
          <a:sy n="95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6DD26-32A4-2A43-990A-6F7E5E73786E}" type="datetimeFigureOut">
              <a:rPr lang="en-US" smtClean="0"/>
              <a:pPr/>
              <a:t>6/29/2023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6AF604-6CBA-6F4A-A6F6-26E48A4D0EE4}" type="slidenum">
              <a:rPr lang="en-US" smtClean="0"/>
              <a:pPr/>
              <a:t>‹N›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mattiva.it/ricerca/semplice;jsessionid=5CD2F0D8A3CF896DB2433B9BD57EBC7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ormattiva.it/ricerca/semplice;jsessionid=5CD2F0D8A3CF896DB2433B9BD57EBC7F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229" y="5423701"/>
            <a:ext cx="1483933" cy="1411410"/>
          </a:xfrm>
          <a:prstGeom prst="rect">
            <a:avLst/>
          </a:prstGeom>
        </p:spPr>
      </p:pic>
      <p:sp>
        <p:nvSpPr>
          <p:cNvPr id="8" name="Freeform 1"/>
          <p:cNvSpPr/>
          <p:nvPr/>
        </p:nvSpPr>
        <p:spPr>
          <a:xfrm>
            <a:off x="1822450" y="0"/>
            <a:ext cx="8866378" cy="323850"/>
          </a:xfrm>
          <a:custGeom>
            <a:avLst/>
            <a:gdLst>
              <a:gd name="connsiteX0" fmla="*/ 0 w 8866378"/>
              <a:gd name="connsiteY0" fmla="*/ 323850 h 323850"/>
              <a:gd name="connsiteX1" fmla="*/ 8866378 w 8866378"/>
              <a:gd name="connsiteY1" fmla="*/ 323850 h 323850"/>
              <a:gd name="connsiteX2" fmla="*/ 8866378 w 8866378"/>
              <a:gd name="connsiteY2" fmla="*/ 0 h 323850"/>
              <a:gd name="connsiteX3" fmla="*/ 0 w 8866378"/>
              <a:gd name="connsiteY3" fmla="*/ 0 h 323850"/>
              <a:gd name="connsiteX4" fmla="*/ 0 w 8866378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6378" h="323850">
                <a:moveTo>
                  <a:pt x="0" y="323850"/>
                </a:moveTo>
                <a:lnTo>
                  <a:pt x="8866378" y="323850"/>
                </a:lnTo>
                <a:lnTo>
                  <a:pt x="8866378" y="0"/>
                </a:lnTo>
                <a:lnTo>
                  <a:pt x="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"/>
          <p:cNvSpPr/>
          <p:nvPr/>
        </p:nvSpPr>
        <p:spPr>
          <a:xfrm>
            <a:off x="-6350" y="-6350"/>
            <a:ext cx="1720850" cy="323850"/>
          </a:xfrm>
          <a:custGeom>
            <a:avLst/>
            <a:gdLst>
              <a:gd name="connsiteX0" fmla="*/ 865987 w 1720850"/>
              <a:gd name="connsiteY0" fmla="*/ 330200 h 323850"/>
              <a:gd name="connsiteX1" fmla="*/ 1725676 w 1720850"/>
              <a:gd name="connsiteY1" fmla="*/ 330200 h 323850"/>
              <a:gd name="connsiteX2" fmla="*/ 1725676 w 1720850"/>
              <a:gd name="connsiteY2" fmla="*/ 6350 h 323850"/>
              <a:gd name="connsiteX3" fmla="*/ 6350 w 1720850"/>
              <a:gd name="connsiteY3" fmla="*/ 6350 h 323850"/>
              <a:gd name="connsiteX4" fmla="*/ 6350 w 1720850"/>
              <a:gd name="connsiteY4" fmla="*/ 330200 h 323850"/>
              <a:gd name="connsiteX5" fmla="*/ 865987 w 1720850"/>
              <a:gd name="connsiteY5" fmla="*/ 330200 h 323850"/>
              <a:gd name="connsiteX6" fmla="*/ 865987 w 1720850"/>
              <a:gd name="connsiteY6" fmla="*/ 3302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0850" h="323850">
                <a:moveTo>
                  <a:pt x="865987" y="330200"/>
                </a:moveTo>
                <a:lnTo>
                  <a:pt x="1725676" y="330200"/>
                </a:lnTo>
                <a:lnTo>
                  <a:pt x="1725676" y="6350"/>
                </a:lnTo>
                <a:lnTo>
                  <a:pt x="6350" y="6350"/>
                </a:lnTo>
                <a:lnTo>
                  <a:pt x="6350" y="330200"/>
                </a:lnTo>
                <a:lnTo>
                  <a:pt x="865987" y="330200"/>
                </a:lnTo>
                <a:lnTo>
                  <a:pt x="865987" y="330200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572" y="2032993"/>
            <a:ext cx="10688828" cy="2774982"/>
          </a:xfrm>
          <a:custGeom>
            <a:avLst/>
            <a:gdLst>
              <a:gd name="connsiteX0" fmla="*/ 0 w 10688828"/>
              <a:gd name="connsiteY0" fmla="*/ 1801749 h 1801749"/>
              <a:gd name="connsiteX1" fmla="*/ 10688828 w 10688828"/>
              <a:gd name="connsiteY1" fmla="*/ 1801749 h 1801749"/>
              <a:gd name="connsiteX2" fmla="*/ 10688828 w 10688828"/>
              <a:gd name="connsiteY2" fmla="*/ 0 h 1801749"/>
              <a:gd name="connsiteX3" fmla="*/ 0 w 10688828"/>
              <a:gd name="connsiteY3" fmla="*/ 0 h 1801749"/>
              <a:gd name="connsiteX4" fmla="*/ 0 w 10688828"/>
              <a:gd name="connsiteY4" fmla="*/ 1801749 h 180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801749">
                <a:moveTo>
                  <a:pt x="0" y="1801749"/>
                </a:moveTo>
                <a:lnTo>
                  <a:pt x="10688828" y="1801749"/>
                </a:lnTo>
                <a:lnTo>
                  <a:pt x="10688828" y="0"/>
                </a:lnTo>
                <a:lnTo>
                  <a:pt x="0" y="0"/>
                </a:lnTo>
                <a:lnTo>
                  <a:pt x="0" y="1801749"/>
                </a:lnTo>
                <a:close/>
              </a:path>
            </a:pathLst>
          </a:custGeom>
          <a:solidFill>
            <a:srgbClr val="FE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29452" y="86959"/>
            <a:ext cx="9523778" cy="3684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09727">
              <a:lnSpc>
                <a:spcPct val="100000"/>
              </a:lnSpc>
            </a:pPr>
            <a:r>
              <a:rPr lang="en-US" altLang="zh-CN" sz="1400" spc="-5" dirty="0">
                <a:solidFill>
                  <a:srgbClr val="FEFEFE"/>
                </a:solidFill>
                <a:latin typeface="Arial"/>
                <a:ea typeface="Arial"/>
              </a:rPr>
              <a:t>29</a:t>
            </a: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/06/2023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hangingPunct="0">
              <a:lnSpc>
                <a:spcPct val="94166"/>
              </a:lnSpc>
            </a:pPr>
            <a:r>
              <a:rPr lang="it-IT" altLang="zh-CN" b="1" dirty="0">
                <a:solidFill>
                  <a:srgbClr val="191919"/>
                </a:solidFill>
                <a:latin typeface="Arial"/>
                <a:ea typeface="Arial"/>
              </a:rPr>
              <a:t>Ing. Andrea Tomba</a:t>
            </a:r>
            <a:r>
              <a:rPr lang="it-IT" dirty="0"/>
              <a:t/>
            </a:r>
            <a:br>
              <a:rPr lang="it-IT" dirty="0"/>
            </a:b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Vicedirigente</a:t>
            </a:r>
          </a:p>
          <a:p>
            <a:pPr hangingPunct="0">
              <a:lnSpc>
                <a:spcPct val="95833"/>
              </a:lnSpc>
            </a:pP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Comando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Fuoco,</a:t>
            </a:r>
            <a:r>
              <a:rPr lang="it-IT" altLang="zh-CN" spc="-17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Verona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dirty="0"/>
              <a:t/>
            </a:r>
            <a:br>
              <a:rPr lang="it-IT" dirty="0"/>
            </a:br>
            <a:r>
              <a:rPr lang="it-IT" spc="-5" dirty="0">
                <a:solidFill>
                  <a:srgbClr val="0000FE"/>
                </a:solidFill>
                <a:latin typeface="Arial"/>
              </a:rPr>
              <a:t>andrea.tomba@vigilfuoco.it          </a:t>
            </a:r>
            <a:endParaRPr lang="it-IT" altLang="zh-CN" dirty="0">
              <a:solidFill>
                <a:srgbClr val="0000FE"/>
              </a:solidFill>
              <a:latin typeface="Arial"/>
              <a:ea typeface="Arial"/>
              <a:hlinkClick r:id="" action="ppaction://noaction"/>
            </a:endParaRPr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388315">
              <a:lnSpc>
                <a:spcPct val="100000"/>
              </a:lnSpc>
            </a:pPr>
            <a:endParaRPr lang="en-US" altLang="zh-CN" sz="3600" b="1" dirty="0">
              <a:solidFill>
                <a:srgbClr val="000000"/>
              </a:solidFill>
              <a:latin typeface="Arial"/>
              <a:ea typeface="Arial"/>
            </a:endParaRPr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INTERVENTI DI SOCCORSO VVF</a:t>
            </a:r>
            <a:r>
              <a:rPr lang="it-IT" sz="3200" dirty="0"/>
              <a:t> </a:t>
            </a:r>
          </a:p>
          <a:p>
            <a:pPr algn="ctr"/>
            <a:endParaRPr lang="it-IT" sz="3200" dirty="0"/>
          </a:p>
          <a:p>
            <a:pPr algn="ctr"/>
            <a:r>
              <a:rPr lang="it-IT" sz="3200" dirty="0"/>
              <a:t>Valutazioni</a:t>
            </a: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C19519BA-8B35-4FF0-8011-E193C9165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732" y="5399459"/>
            <a:ext cx="2743708" cy="156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45019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594359" y="370885"/>
            <a:ext cx="9269094" cy="58323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just"/>
            <a:r>
              <a:rPr lang="it-IT" sz="2400" b="1" dirty="0"/>
              <a:t>NIA - Principali funzioni</a:t>
            </a:r>
          </a:p>
          <a:p>
            <a:pPr algn="just"/>
            <a:r>
              <a:rPr lang="it-IT" sz="2400" dirty="0"/>
              <a:t>Le principali funzioni del Nucleo sono quelle dello studio, della ricerca e dell'analisi per la valutazione delle cause d'incendio. Inoltre, fornisce supporto ai competenti organi di polizia giudiziaria per le </a:t>
            </a:r>
            <a:r>
              <a:rPr lang="it-IT" sz="2400" dirty="0" err="1"/>
              <a:t>attivitá</a:t>
            </a:r>
            <a:r>
              <a:rPr lang="it-IT" sz="2400" dirty="0"/>
              <a:t> investigative connesse al verificarsi di sinistri caratterizzati da incendio.</a:t>
            </a:r>
          </a:p>
          <a:p>
            <a:pPr algn="just"/>
            <a:endParaRPr lang="it-IT" sz="2400" dirty="0"/>
          </a:p>
          <a:p>
            <a:pPr algn="just"/>
            <a:r>
              <a:rPr lang="it-IT" sz="2400" dirty="0"/>
              <a:t>Inoltre, in collaborazione con i Comandi Provinciali, il Nucleo svolge corsi rivolti sia ai funzionari (p.es. per una sempre </a:t>
            </a:r>
            <a:r>
              <a:rPr lang="it-IT" sz="2400" dirty="0" err="1"/>
              <a:t>piú</a:t>
            </a:r>
            <a:r>
              <a:rPr lang="it-IT" sz="2400" dirty="0"/>
              <a:t> accurata </a:t>
            </a:r>
            <a:r>
              <a:rPr lang="it-IT" sz="2400" dirty="0" err="1"/>
              <a:t>repertazione</a:t>
            </a:r>
            <a:r>
              <a:rPr lang="it-IT" sz="2400" dirty="0"/>
              <a:t> dei materiali sequestrati, lettura delle tracce) che al personale operativo (p.es. per tecniche di spegnimento volte a salvaguardare il </a:t>
            </a:r>
            <a:r>
              <a:rPr lang="it-IT" sz="2400" dirty="0" err="1"/>
              <a:t>piú</a:t>
            </a:r>
            <a:r>
              <a:rPr lang="it-IT" sz="2400" dirty="0"/>
              <a:t> possibile lo stato dei luoghi nonché in supporto alla stesura del rapporto d'intervento ecc.).</a:t>
            </a:r>
          </a:p>
          <a:p>
            <a:pPr algn="just"/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081205" y="5627589"/>
            <a:ext cx="1888294" cy="134915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5F20B148-D988-415E-BCEE-B711DA4A1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6611" y="-18423"/>
            <a:ext cx="1771309" cy="183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567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229" y="5423701"/>
            <a:ext cx="1483933" cy="1411410"/>
          </a:xfrm>
          <a:prstGeom prst="rect">
            <a:avLst/>
          </a:prstGeom>
        </p:spPr>
      </p:pic>
      <p:sp>
        <p:nvSpPr>
          <p:cNvPr id="8" name="Freeform 1"/>
          <p:cNvSpPr/>
          <p:nvPr/>
        </p:nvSpPr>
        <p:spPr>
          <a:xfrm>
            <a:off x="1822450" y="0"/>
            <a:ext cx="8866378" cy="323850"/>
          </a:xfrm>
          <a:custGeom>
            <a:avLst/>
            <a:gdLst>
              <a:gd name="connsiteX0" fmla="*/ 0 w 8866378"/>
              <a:gd name="connsiteY0" fmla="*/ 323850 h 323850"/>
              <a:gd name="connsiteX1" fmla="*/ 8866378 w 8866378"/>
              <a:gd name="connsiteY1" fmla="*/ 323850 h 323850"/>
              <a:gd name="connsiteX2" fmla="*/ 8866378 w 8866378"/>
              <a:gd name="connsiteY2" fmla="*/ 0 h 323850"/>
              <a:gd name="connsiteX3" fmla="*/ 0 w 8866378"/>
              <a:gd name="connsiteY3" fmla="*/ 0 h 323850"/>
              <a:gd name="connsiteX4" fmla="*/ 0 w 8866378"/>
              <a:gd name="connsiteY4" fmla="*/ 32385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6378" h="323850">
                <a:moveTo>
                  <a:pt x="0" y="323850"/>
                </a:moveTo>
                <a:lnTo>
                  <a:pt x="8866378" y="323850"/>
                </a:lnTo>
                <a:lnTo>
                  <a:pt x="8866378" y="0"/>
                </a:lnTo>
                <a:lnTo>
                  <a:pt x="0" y="0"/>
                </a:lnTo>
                <a:lnTo>
                  <a:pt x="0" y="323850"/>
                </a:lnTo>
                <a:close/>
              </a:path>
            </a:pathLst>
          </a:custGeom>
          <a:solidFill>
            <a:srgbClr val="B2B2B2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"/>
          <p:cNvSpPr/>
          <p:nvPr/>
        </p:nvSpPr>
        <p:spPr>
          <a:xfrm>
            <a:off x="-6350" y="-6350"/>
            <a:ext cx="1720850" cy="323850"/>
          </a:xfrm>
          <a:custGeom>
            <a:avLst/>
            <a:gdLst>
              <a:gd name="connsiteX0" fmla="*/ 865987 w 1720850"/>
              <a:gd name="connsiteY0" fmla="*/ 330200 h 323850"/>
              <a:gd name="connsiteX1" fmla="*/ 1725676 w 1720850"/>
              <a:gd name="connsiteY1" fmla="*/ 330200 h 323850"/>
              <a:gd name="connsiteX2" fmla="*/ 1725676 w 1720850"/>
              <a:gd name="connsiteY2" fmla="*/ 6350 h 323850"/>
              <a:gd name="connsiteX3" fmla="*/ 6350 w 1720850"/>
              <a:gd name="connsiteY3" fmla="*/ 6350 h 323850"/>
              <a:gd name="connsiteX4" fmla="*/ 6350 w 1720850"/>
              <a:gd name="connsiteY4" fmla="*/ 330200 h 323850"/>
              <a:gd name="connsiteX5" fmla="*/ 865987 w 1720850"/>
              <a:gd name="connsiteY5" fmla="*/ 330200 h 323850"/>
              <a:gd name="connsiteX6" fmla="*/ 865987 w 1720850"/>
              <a:gd name="connsiteY6" fmla="*/ 330200 h 32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20850" h="323850">
                <a:moveTo>
                  <a:pt x="865987" y="330200"/>
                </a:moveTo>
                <a:lnTo>
                  <a:pt x="1725676" y="330200"/>
                </a:lnTo>
                <a:lnTo>
                  <a:pt x="1725676" y="6350"/>
                </a:lnTo>
                <a:lnTo>
                  <a:pt x="6350" y="6350"/>
                </a:lnTo>
                <a:lnTo>
                  <a:pt x="6350" y="330200"/>
                </a:lnTo>
                <a:lnTo>
                  <a:pt x="865987" y="330200"/>
                </a:lnTo>
                <a:lnTo>
                  <a:pt x="865987" y="330200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"/>
          <p:cNvSpPr/>
          <p:nvPr/>
        </p:nvSpPr>
        <p:spPr>
          <a:xfrm>
            <a:off x="0" y="7464425"/>
            <a:ext cx="10688828" cy="104139"/>
          </a:xfrm>
          <a:custGeom>
            <a:avLst/>
            <a:gdLst>
              <a:gd name="connsiteX0" fmla="*/ 0 w 10688828"/>
              <a:gd name="connsiteY0" fmla="*/ 104139 h 104139"/>
              <a:gd name="connsiteX1" fmla="*/ 10688828 w 10688828"/>
              <a:gd name="connsiteY1" fmla="*/ 104139 h 104139"/>
              <a:gd name="connsiteX2" fmla="*/ 10688828 w 10688828"/>
              <a:gd name="connsiteY2" fmla="*/ 0 h 104139"/>
              <a:gd name="connsiteX3" fmla="*/ 0 w 10688828"/>
              <a:gd name="connsiteY3" fmla="*/ 0 h 104139"/>
              <a:gd name="connsiteX4" fmla="*/ 0 w 10688828"/>
              <a:gd name="connsiteY4" fmla="*/ 104139 h 104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04139">
                <a:moveTo>
                  <a:pt x="0" y="104139"/>
                </a:moveTo>
                <a:lnTo>
                  <a:pt x="10688828" y="104139"/>
                </a:lnTo>
                <a:lnTo>
                  <a:pt x="10688828" y="0"/>
                </a:lnTo>
                <a:lnTo>
                  <a:pt x="0" y="0"/>
                </a:lnTo>
                <a:lnTo>
                  <a:pt x="0" y="104139"/>
                </a:lnTo>
                <a:close/>
              </a:path>
            </a:pathLst>
          </a:custGeom>
          <a:solidFill>
            <a:srgbClr val="C40008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4"/>
          <p:cNvSpPr/>
          <p:nvPr/>
        </p:nvSpPr>
        <p:spPr>
          <a:xfrm>
            <a:off x="4572" y="2032992"/>
            <a:ext cx="10688828" cy="1502687"/>
          </a:xfrm>
          <a:custGeom>
            <a:avLst/>
            <a:gdLst>
              <a:gd name="connsiteX0" fmla="*/ 0 w 10688828"/>
              <a:gd name="connsiteY0" fmla="*/ 1801749 h 1801749"/>
              <a:gd name="connsiteX1" fmla="*/ 10688828 w 10688828"/>
              <a:gd name="connsiteY1" fmla="*/ 1801749 h 1801749"/>
              <a:gd name="connsiteX2" fmla="*/ 10688828 w 10688828"/>
              <a:gd name="connsiteY2" fmla="*/ 0 h 1801749"/>
              <a:gd name="connsiteX3" fmla="*/ 0 w 10688828"/>
              <a:gd name="connsiteY3" fmla="*/ 0 h 1801749"/>
              <a:gd name="connsiteX4" fmla="*/ 0 w 10688828"/>
              <a:gd name="connsiteY4" fmla="*/ 1801749 h 1801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88828" h="1801749">
                <a:moveTo>
                  <a:pt x="0" y="1801749"/>
                </a:moveTo>
                <a:lnTo>
                  <a:pt x="10688828" y="1801749"/>
                </a:lnTo>
                <a:lnTo>
                  <a:pt x="10688828" y="0"/>
                </a:lnTo>
                <a:lnTo>
                  <a:pt x="0" y="0"/>
                </a:lnTo>
                <a:lnTo>
                  <a:pt x="0" y="1801749"/>
                </a:lnTo>
                <a:close/>
              </a:path>
            </a:pathLst>
          </a:custGeom>
          <a:solidFill>
            <a:srgbClr val="FE0000">
              <a:alpha val="100000"/>
            </a:srgbClr>
          </a:solidFill>
          <a:ln w="12700">
            <a:solidFill>
              <a:srgbClr val="000000">
                <a:alpha val="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229452" y="86959"/>
            <a:ext cx="9523778" cy="3684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09727">
              <a:lnSpc>
                <a:spcPct val="100000"/>
              </a:lnSpc>
            </a:pPr>
            <a:r>
              <a:rPr lang="en-US" altLang="zh-CN" sz="1400" spc="-5" dirty="0">
                <a:solidFill>
                  <a:srgbClr val="FEFEFE"/>
                </a:solidFill>
                <a:latin typeface="Arial"/>
                <a:ea typeface="Arial"/>
              </a:rPr>
              <a:t>29</a:t>
            </a:r>
            <a:r>
              <a:rPr lang="en-US" altLang="zh-CN" sz="1400" dirty="0">
                <a:solidFill>
                  <a:srgbClr val="FEFEFE"/>
                </a:solidFill>
                <a:latin typeface="Arial"/>
                <a:ea typeface="Arial"/>
              </a:rPr>
              <a:t>/06/2023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 hangingPunct="0">
              <a:lnSpc>
                <a:spcPct val="94166"/>
              </a:lnSpc>
            </a:pPr>
            <a:r>
              <a:rPr lang="it-IT" altLang="zh-CN" b="1" dirty="0">
                <a:solidFill>
                  <a:srgbClr val="191919"/>
                </a:solidFill>
                <a:latin typeface="Arial"/>
                <a:ea typeface="Arial"/>
              </a:rPr>
              <a:t>Ing. Andrea Tomba</a:t>
            </a:r>
            <a:r>
              <a:rPr lang="it-IT" dirty="0"/>
              <a:t/>
            </a:r>
            <a:br>
              <a:rPr lang="it-IT" dirty="0"/>
            </a:b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Vicedirigente</a:t>
            </a:r>
          </a:p>
          <a:p>
            <a:pPr hangingPunct="0">
              <a:lnSpc>
                <a:spcPct val="95833"/>
              </a:lnSpc>
            </a:pP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Comando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Vigili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del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Fuoco,</a:t>
            </a:r>
            <a:r>
              <a:rPr lang="it-IT" altLang="zh-CN" spc="-179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altLang="zh-CN" dirty="0">
                <a:solidFill>
                  <a:srgbClr val="191919"/>
                </a:solidFill>
                <a:latin typeface="Arial"/>
                <a:ea typeface="Arial"/>
              </a:rPr>
              <a:t>Verona</a:t>
            </a:r>
            <a:r>
              <a:rPr lang="it-IT" altLang="zh-CN" dirty="0">
                <a:solidFill>
                  <a:srgbClr val="191919"/>
                </a:solidFill>
                <a:latin typeface="Arial"/>
                <a:cs typeface="Arial"/>
              </a:rPr>
              <a:t> </a:t>
            </a:r>
            <a:r>
              <a:rPr lang="it-IT" dirty="0"/>
              <a:t/>
            </a:r>
            <a:br>
              <a:rPr lang="it-IT" dirty="0"/>
            </a:br>
            <a:r>
              <a:rPr lang="it-IT" spc="-5" dirty="0">
                <a:solidFill>
                  <a:srgbClr val="0000FE"/>
                </a:solidFill>
                <a:latin typeface="Arial"/>
              </a:rPr>
              <a:t>andrea.tomba@vigilfuoco.it          </a:t>
            </a:r>
            <a:endParaRPr lang="it-IT" altLang="zh-CN" dirty="0">
              <a:solidFill>
                <a:srgbClr val="0000FE"/>
              </a:solidFill>
              <a:latin typeface="Arial"/>
              <a:ea typeface="Arial"/>
              <a:hlinkClick r:id="" action="ppaction://noaction"/>
            </a:endParaRPr>
          </a:p>
          <a:p>
            <a:pPr>
              <a:lnSpc>
                <a:spcPts val="1000"/>
              </a:lnSpc>
            </a:pPr>
            <a:endParaRPr lang="en-US" dirty="0"/>
          </a:p>
          <a:p>
            <a:pPr marL="0" indent="388315">
              <a:lnSpc>
                <a:spcPct val="100000"/>
              </a:lnSpc>
            </a:pPr>
            <a:endParaRPr lang="en-US" altLang="zh-CN" sz="3600" b="1" dirty="0">
              <a:solidFill>
                <a:srgbClr val="000000"/>
              </a:solidFill>
              <a:latin typeface="Arial"/>
              <a:ea typeface="Arial"/>
            </a:endParaRPr>
          </a:p>
          <a:p>
            <a:pPr algn="ctr"/>
            <a:r>
              <a:rPr lang="it-IT" sz="3200" u="sng" dirty="0">
                <a:hlinkClick r:id="rId3" tooltip="Legislazione statale [il collegamento apre una nuova finestra]"/>
              </a:rPr>
              <a:t>INTERVENTI  VVF TIPOLOGIA</a:t>
            </a:r>
            <a:endParaRPr lang="it-IT" sz="3200" u="sng" dirty="0"/>
          </a:p>
          <a:p>
            <a:pPr algn="ctr"/>
            <a:r>
              <a:rPr lang="it-IT" sz="3200" u="sng" dirty="0"/>
              <a:t>Valutazioni</a:t>
            </a:r>
            <a:r>
              <a:rPr lang="it-IT" sz="3200" dirty="0"/>
              <a:t> </a:t>
            </a:r>
          </a:p>
          <a:p>
            <a:pPr algn="ctr"/>
            <a:endParaRPr lang="it-IT" sz="3200" u="sng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xmlns="" id="{C19519BA-8B35-4FF0-8011-E193C9165B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76732" y="5399459"/>
            <a:ext cx="2743708" cy="1564406"/>
          </a:xfrm>
          <a:prstGeom prst="rect">
            <a:avLst/>
          </a:prstGeom>
        </p:spPr>
      </p:pic>
      <p:sp>
        <p:nvSpPr>
          <p:cNvPr id="6" name="Rettangolo 5">
            <a:extLst>
              <a:ext uri="{FF2B5EF4-FFF2-40B4-BE49-F238E27FC236}">
                <a16:creationId xmlns:a16="http://schemas.microsoft.com/office/drawing/2014/main" xmlns="" id="{6019AF55-037E-4694-AD88-D8F2F8155D39}"/>
              </a:ext>
            </a:extLst>
          </p:cNvPr>
          <p:cNvSpPr/>
          <p:nvPr/>
        </p:nvSpPr>
        <p:spPr>
          <a:xfrm rot="21074266">
            <a:off x="1878518" y="3965068"/>
            <a:ext cx="66345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</a:rPr>
              <a:t>Grazie per l’attenzione</a:t>
            </a:r>
            <a:endParaRPr lang="it-IT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0511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63051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1276756">
              <a:lnSpc>
                <a:spcPct val="100000"/>
              </a:lnSpc>
            </a:pP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            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latin typeface="Calibri"/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latin typeface="Calibri"/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latin typeface="Calibri"/>
                <a:ea typeface="Calibri"/>
              </a:rPr>
              <a:t> VVF</a:t>
            </a:r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Periodo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di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riferimento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2019-2023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Tipologia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intervento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Incendio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–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Esplosione</a:t>
            </a: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Ambito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di interesse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Provincia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di Verona - Nazionale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  <a:cs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Dati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forniti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da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rilevamento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nazionale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  <a:cs typeface="Calibri"/>
              </a:rPr>
              <a:t> VVF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  <a:cs typeface="Calibri"/>
            </a:endParaRPr>
          </a:p>
          <a:p>
            <a:pPr algn="ctr" hangingPunct="0">
              <a:lnSpc>
                <a:spcPct val="95416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Documentazione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disponibile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come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rapporti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di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intervento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redatti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dai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Capi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Squadra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  <a:cs typeface="Calibri"/>
              </a:rPr>
              <a:t> VVF</a:t>
            </a:r>
            <a:endParaRPr lang="en-US" altLang="zh-CN" sz="2800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6250"/>
              </a:lnSpc>
            </a:pP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56741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Tipologia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delle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attività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interessate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alimentari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con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sostanze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chimiche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del legno</a:t>
            </a: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dell’abbigliamento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della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carta</a:t>
            </a: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della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gomma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e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della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plastica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Meccaniche</a:t>
            </a: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Depositi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annessi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alle</a:t>
            </a:r>
            <a:r>
              <a:rPr lang="en-US" altLang="zh-CN" sz="30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C00000"/>
                </a:solidFill>
                <a:latin typeface="Calibri"/>
                <a:ea typeface="Calibri"/>
              </a:rPr>
              <a:t>aziende</a:t>
            </a: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6250"/>
              </a:lnSpc>
            </a:pP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50539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8925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r>
              <a:rPr lang="en-US" altLang="zh-CN" sz="2000" b="1" i="1" dirty="0" smtClean="0">
                <a:solidFill>
                  <a:srgbClr val="0000FE"/>
                </a:solidFill>
                <a:latin typeface="Calibri"/>
                <a:ea typeface="Calibri"/>
              </a:rPr>
              <a:t>                </a:t>
            </a:r>
            <a:r>
              <a:rPr lang="en-US" altLang="zh-CN" sz="2000" b="1" i="1" dirty="0" err="1" smtClean="0">
                <a:solidFill>
                  <a:srgbClr val="0000FE"/>
                </a:solidFill>
                <a:latin typeface="Calibri"/>
                <a:ea typeface="Calibri"/>
              </a:rPr>
              <a:t>Distribuzione</a:t>
            </a:r>
            <a:r>
              <a:rPr lang="en-US" altLang="zh-CN" sz="2000" b="1" i="1" dirty="0" smtClean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2000" b="1" i="1" dirty="0" err="1">
                <a:solidFill>
                  <a:srgbClr val="0000FE"/>
                </a:solidFill>
                <a:latin typeface="Calibri"/>
                <a:ea typeface="Calibri"/>
              </a:rPr>
              <a:t>sul</a:t>
            </a:r>
            <a:r>
              <a:rPr lang="en-US" altLang="zh-CN" sz="2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2000" b="1" i="1" dirty="0" err="1">
                <a:solidFill>
                  <a:srgbClr val="0000FE"/>
                </a:solidFill>
                <a:latin typeface="Calibri"/>
                <a:ea typeface="Calibri"/>
              </a:rPr>
              <a:t>territorio</a:t>
            </a:r>
            <a:r>
              <a:rPr lang="en-US" altLang="zh-CN" sz="2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2000" b="1" i="1" dirty="0" err="1">
                <a:solidFill>
                  <a:srgbClr val="0000FE"/>
                </a:solidFill>
                <a:latin typeface="Calibri"/>
                <a:ea typeface="Calibri"/>
              </a:rPr>
              <a:t>provinciale</a:t>
            </a:r>
            <a:r>
              <a:rPr lang="en-US" altLang="zh-CN" sz="2000" b="1" i="1" dirty="0" smtClean="0">
                <a:solidFill>
                  <a:srgbClr val="0000FE"/>
                </a:solidFill>
                <a:latin typeface="Calibri"/>
                <a:ea typeface="Calibri"/>
              </a:rPr>
              <a:t>:</a:t>
            </a: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11157082" y="4016058"/>
            <a:ext cx="1200154" cy="85749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405" y="1366575"/>
            <a:ext cx="9548913" cy="5630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1759065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575542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Numeri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sul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territorio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provinciale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Totali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per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incendio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(*)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343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complessive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110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soggette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a VVF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quindi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circa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1/3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soggette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a DPR151/11 </a:t>
            </a:r>
          </a:p>
          <a:p>
            <a:pPr algn="ctr">
              <a:lnSpc>
                <a:spcPct val="100000"/>
              </a:lnSpc>
            </a:pPr>
            <a:endParaRPr lang="en-US" altLang="zh-CN" sz="28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Suddivisione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B050"/>
                </a:solidFill>
                <a:latin typeface="Calibri"/>
                <a:ea typeface="Calibri"/>
              </a:rPr>
              <a:t>207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diurni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 -  </a:t>
            </a:r>
            <a:r>
              <a:rPr lang="en-US" altLang="zh-CN" sz="2800" b="1" i="1" dirty="0">
                <a:solidFill>
                  <a:srgbClr val="00B050"/>
                </a:solidFill>
                <a:latin typeface="Calibri"/>
                <a:ea typeface="Calibri"/>
              </a:rPr>
              <a:t>136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notturni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u="sng" dirty="0" err="1">
                <a:latin typeface="Calibri"/>
                <a:ea typeface="Calibri"/>
              </a:rPr>
              <a:t>prevalenza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diurna</a:t>
            </a:r>
            <a:r>
              <a:rPr lang="en-US" altLang="zh-CN" sz="2800" b="1" i="1" u="sng" dirty="0">
                <a:latin typeface="Calibri"/>
                <a:ea typeface="Calibri"/>
              </a:rPr>
              <a:t> (</a:t>
            </a:r>
            <a:r>
              <a:rPr lang="en-US" altLang="zh-CN" sz="2800" b="1" i="1" u="sng" dirty="0" err="1">
                <a:latin typeface="Calibri"/>
                <a:ea typeface="Calibri"/>
              </a:rPr>
              <a:t>lavorazioni</a:t>
            </a:r>
            <a:r>
              <a:rPr lang="en-US" altLang="zh-CN" sz="2800" b="1" i="1" u="sng" dirty="0">
                <a:latin typeface="Calibri"/>
                <a:ea typeface="Calibri"/>
              </a:rPr>
              <a:t> in </a:t>
            </a:r>
            <a:r>
              <a:rPr lang="en-US" altLang="zh-CN" sz="2800" b="1" i="1" u="sng" dirty="0" err="1">
                <a:latin typeface="Calibri"/>
                <a:ea typeface="Calibri"/>
              </a:rPr>
              <a:t>corso</a:t>
            </a:r>
            <a:r>
              <a:rPr lang="en-US" altLang="zh-CN" sz="2800" b="1" i="1" u="sng" dirty="0">
                <a:latin typeface="Calibri"/>
                <a:ea typeface="Calibri"/>
              </a:rPr>
              <a:t>?)</a:t>
            </a:r>
          </a:p>
          <a:p>
            <a:pPr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(*) 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incendi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a 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carico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di 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attività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industriali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/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depositi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- </a:t>
            </a:r>
            <a:r>
              <a:rPr lang="en-US" altLang="zh-CN" b="1" i="1" dirty="0" err="1">
                <a:solidFill>
                  <a:srgbClr val="C00000"/>
                </a:solidFill>
                <a:ea typeface="Calibri"/>
              </a:rPr>
              <a:t>periodo</a:t>
            </a:r>
            <a:r>
              <a:rPr lang="en-US" altLang="zh-CN" b="1" i="1" dirty="0">
                <a:solidFill>
                  <a:srgbClr val="C00000"/>
                </a:solidFill>
                <a:ea typeface="Calibri"/>
              </a:rPr>
              <a:t> 2019-2023</a:t>
            </a: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9977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5453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Rilevazione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causa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dolosa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(prov.):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Segnali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certi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di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dolo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19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  <a:ea typeface="Calibri"/>
              </a:rPr>
              <a:t>su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 343 (~ 6%)</a:t>
            </a:r>
          </a:p>
          <a:p>
            <a:pPr algn="ctr"/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di cui 9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</a:rPr>
              <a:t>attività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</a:rPr>
              <a:t>soggette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 a DPR 151/11 </a:t>
            </a:r>
            <a:r>
              <a:rPr lang="en-US" altLang="zh-CN" sz="2800" b="1" i="1" dirty="0">
                <a:solidFill>
                  <a:srgbClr val="0000FE"/>
                </a:solidFill>
                <a:ea typeface="Calibri"/>
              </a:rPr>
              <a:t>(~ 50%)</a:t>
            </a:r>
          </a:p>
          <a:p>
            <a:pPr algn="ctr">
              <a:lnSpc>
                <a:spcPct val="100000"/>
              </a:lnSpc>
            </a:pPr>
            <a:endParaRPr lang="en-US" altLang="zh-CN" sz="28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Suddivisione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08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diurni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 - 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11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notturni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u="sng" dirty="0" err="1">
                <a:latin typeface="Calibri"/>
                <a:ea typeface="Calibri"/>
              </a:rPr>
              <a:t>prevalenza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notturna</a:t>
            </a:r>
            <a:r>
              <a:rPr lang="en-US" altLang="zh-CN" sz="2800" b="1" i="1" u="sng" dirty="0">
                <a:latin typeface="Calibri"/>
                <a:ea typeface="Calibri"/>
              </a:rPr>
              <a:t> – </a:t>
            </a:r>
            <a:r>
              <a:rPr lang="en-US" altLang="zh-CN" sz="2800" b="1" i="1" u="sng" dirty="0" err="1">
                <a:latin typeface="Calibri"/>
                <a:ea typeface="Calibri"/>
              </a:rPr>
              <a:t>minore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sorveglianza</a:t>
            </a:r>
            <a:endParaRPr lang="en-US" altLang="zh-CN" sz="2800" b="1" i="1" u="sng" dirty="0">
              <a:latin typeface="Calibri"/>
              <a:ea typeface="Calibri"/>
            </a:endParaRPr>
          </a:p>
          <a:p>
            <a:pPr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6250"/>
              </a:lnSpc>
            </a:pP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395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63461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Numeri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sul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territorio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nazionale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Totali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per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incendio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21.600</a:t>
            </a:r>
            <a:endParaRPr lang="en-US" altLang="zh-CN" sz="2800" b="1" i="1" dirty="0">
              <a:solidFill>
                <a:srgbClr val="0000FE"/>
              </a:solidFill>
              <a:latin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complessive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3.679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attività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soggette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a VVF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quindi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circa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1/6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soggette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a DPR151/11 </a:t>
            </a:r>
          </a:p>
          <a:p>
            <a:pPr algn="ctr">
              <a:lnSpc>
                <a:spcPct val="100000"/>
              </a:lnSpc>
            </a:pPr>
            <a:endParaRPr lang="en-US" altLang="zh-CN" sz="28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Suddivisione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B050"/>
                </a:solidFill>
                <a:latin typeface="Calibri"/>
                <a:ea typeface="Calibri"/>
              </a:rPr>
              <a:t>12.337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diurni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 -  </a:t>
            </a:r>
            <a:r>
              <a:rPr lang="en-US" altLang="zh-CN" sz="2800" b="1" i="1" dirty="0">
                <a:solidFill>
                  <a:srgbClr val="00B050"/>
                </a:solidFill>
                <a:latin typeface="Calibri"/>
                <a:ea typeface="Calibri"/>
              </a:rPr>
              <a:t>9.271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notturni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u="sng" dirty="0" err="1">
                <a:latin typeface="Calibri"/>
                <a:ea typeface="Calibri"/>
              </a:rPr>
              <a:t>prevalenza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diurna</a:t>
            </a:r>
            <a:r>
              <a:rPr lang="en-US" altLang="zh-CN" sz="2800" b="1" i="1" u="sng" dirty="0">
                <a:latin typeface="Calibri"/>
                <a:ea typeface="Calibri"/>
              </a:rPr>
              <a:t> (</a:t>
            </a:r>
            <a:r>
              <a:rPr lang="en-US" altLang="zh-CN" sz="2800" b="1" i="1" u="sng" dirty="0" err="1">
                <a:latin typeface="Calibri"/>
                <a:ea typeface="Calibri"/>
              </a:rPr>
              <a:t>lavorazioni</a:t>
            </a:r>
            <a:r>
              <a:rPr lang="en-US" altLang="zh-CN" sz="2800" b="1" i="1" u="sng" dirty="0">
                <a:latin typeface="Calibri"/>
                <a:ea typeface="Calibri"/>
              </a:rPr>
              <a:t> in </a:t>
            </a:r>
            <a:r>
              <a:rPr lang="en-US" altLang="zh-CN" sz="2800" b="1" i="1" u="sng" dirty="0" err="1">
                <a:latin typeface="Calibri"/>
                <a:ea typeface="Calibri"/>
              </a:rPr>
              <a:t>corso</a:t>
            </a:r>
            <a:r>
              <a:rPr lang="en-US" altLang="zh-CN" sz="2800" b="1" i="1" u="sng" dirty="0">
                <a:latin typeface="Calibri"/>
                <a:ea typeface="Calibri"/>
              </a:rPr>
              <a:t>?)</a:t>
            </a:r>
          </a:p>
          <a:p>
            <a:pPr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6250"/>
              </a:lnSpc>
            </a:pP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5424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54536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Rilevazione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causa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dolosa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(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naz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.):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Segnali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certi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di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dolo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1.924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  <a:ea typeface="Calibri"/>
              </a:rPr>
              <a:t>su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 21.600 (~ 8%)</a:t>
            </a:r>
          </a:p>
          <a:p>
            <a:pPr algn="ctr"/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di cui 282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</a:rPr>
              <a:t>attività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 </a:t>
            </a:r>
            <a:r>
              <a:rPr lang="en-US" altLang="zh-CN" sz="2800" b="1" i="1" dirty="0" err="1">
                <a:solidFill>
                  <a:srgbClr val="0000FE"/>
                </a:solidFill>
                <a:latin typeface="Calibri"/>
              </a:rPr>
              <a:t>soggette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</a:rPr>
              <a:t> a DPR 151/11 </a:t>
            </a:r>
            <a:r>
              <a:rPr lang="en-US" altLang="zh-CN" sz="2800" b="1" i="1" dirty="0">
                <a:solidFill>
                  <a:srgbClr val="0000FE"/>
                </a:solidFill>
                <a:ea typeface="Calibri"/>
              </a:rPr>
              <a:t>(~ 15%)</a:t>
            </a:r>
          </a:p>
          <a:p>
            <a:pPr algn="ctr">
              <a:lnSpc>
                <a:spcPct val="100000"/>
              </a:lnSpc>
            </a:pPr>
            <a:endParaRPr lang="en-US" altLang="zh-CN" sz="28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Suddivisione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: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625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</a:t>
            </a:r>
            <a:r>
              <a:rPr lang="en-US" altLang="zh-CN" sz="2800" b="1" i="1" dirty="0" err="1">
                <a:solidFill>
                  <a:srgbClr val="C00000"/>
                </a:solidFill>
                <a:latin typeface="Calibri"/>
                <a:ea typeface="Calibri"/>
              </a:rPr>
              <a:t>diurni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 -  </a:t>
            </a:r>
            <a:r>
              <a:rPr lang="en-US" altLang="zh-CN" sz="2800" b="1" i="1" dirty="0">
                <a:solidFill>
                  <a:srgbClr val="0000FE"/>
                </a:solidFill>
                <a:latin typeface="Calibri"/>
                <a:ea typeface="Calibri"/>
              </a:rPr>
              <a:t>1.299</a:t>
            </a:r>
            <a:r>
              <a:rPr lang="en-US" altLang="zh-CN" sz="2800" b="1" i="1" dirty="0">
                <a:solidFill>
                  <a:srgbClr val="C00000"/>
                </a:solidFill>
                <a:latin typeface="Calibri"/>
                <a:ea typeface="Calibri"/>
              </a:rPr>
              <a:t> notturni</a:t>
            </a:r>
          </a:p>
          <a:p>
            <a:pPr algn="ctr">
              <a:lnSpc>
                <a:spcPct val="100000"/>
              </a:lnSpc>
            </a:pPr>
            <a:r>
              <a:rPr lang="en-US" altLang="zh-CN" sz="2800" b="1" i="1" u="sng" dirty="0" err="1">
                <a:latin typeface="Calibri"/>
                <a:ea typeface="Calibri"/>
              </a:rPr>
              <a:t>prevalenza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notturna</a:t>
            </a:r>
            <a:r>
              <a:rPr lang="en-US" altLang="zh-CN" sz="2800" b="1" i="1" u="sng" dirty="0">
                <a:latin typeface="Calibri"/>
                <a:ea typeface="Calibri"/>
              </a:rPr>
              <a:t> – </a:t>
            </a:r>
            <a:r>
              <a:rPr lang="en-US" altLang="zh-CN" sz="2800" b="1" i="1" u="sng" dirty="0" err="1">
                <a:latin typeface="Calibri"/>
                <a:ea typeface="Calibri"/>
              </a:rPr>
              <a:t>minore</a:t>
            </a:r>
            <a:r>
              <a:rPr lang="en-US" altLang="zh-CN" sz="2800" b="1" i="1" u="sng" dirty="0">
                <a:latin typeface="Calibri"/>
                <a:ea typeface="Calibri"/>
              </a:rPr>
              <a:t> </a:t>
            </a:r>
            <a:r>
              <a:rPr lang="en-US" altLang="zh-CN" sz="2800" b="1" i="1" u="sng" dirty="0" err="1">
                <a:latin typeface="Calibri"/>
                <a:ea typeface="Calibri"/>
              </a:rPr>
              <a:t>sorveglianza</a:t>
            </a:r>
            <a:endParaRPr lang="en-US" altLang="zh-CN" sz="2800" b="1" i="1" u="sng" dirty="0">
              <a:latin typeface="Calibri"/>
              <a:ea typeface="Calibri"/>
            </a:endParaRPr>
          </a:p>
          <a:p>
            <a:pPr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C00000"/>
              </a:solidFill>
              <a:latin typeface="Calibri"/>
              <a:ea typeface="Calibri"/>
            </a:endParaRPr>
          </a:p>
          <a:p>
            <a:pPr marL="0" hangingPunct="0">
              <a:lnSpc>
                <a:spcPct val="106250"/>
              </a:lnSpc>
            </a:pPr>
            <a:endParaRPr lang="en-US" altLang="zh-CN" sz="26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18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8"/>
          <p:cNvSpPr/>
          <p:nvPr/>
        </p:nvSpPr>
        <p:spPr>
          <a:xfrm>
            <a:off x="700405" y="675005"/>
            <a:ext cx="9281794" cy="23494"/>
          </a:xfrm>
          <a:custGeom>
            <a:avLst/>
            <a:gdLst>
              <a:gd name="connsiteX0" fmla="*/ 18732 w 9281794"/>
              <a:gd name="connsiteY0" fmla="*/ 13970 h 23494"/>
              <a:gd name="connsiteX1" fmla="*/ 9289795 w 9281794"/>
              <a:gd name="connsiteY1" fmla="*/ 13970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81794" h="23494">
                <a:moveTo>
                  <a:pt x="18732" y="13970"/>
                </a:moveTo>
                <a:lnTo>
                  <a:pt x="9289795" y="13970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2620" y="220979"/>
            <a:ext cx="464820" cy="441959"/>
          </a:xfrm>
          <a:prstGeom prst="rect">
            <a:avLst/>
          </a:prstGeom>
        </p:spPr>
      </p:pic>
      <p:sp>
        <p:nvSpPr>
          <p:cNvPr id="2" name="Freeform 10"/>
          <p:cNvSpPr/>
          <p:nvPr/>
        </p:nvSpPr>
        <p:spPr>
          <a:xfrm>
            <a:off x="700405" y="7012305"/>
            <a:ext cx="9269094" cy="23494"/>
          </a:xfrm>
          <a:custGeom>
            <a:avLst/>
            <a:gdLst>
              <a:gd name="connsiteX0" fmla="*/ 18732 w 9269094"/>
              <a:gd name="connsiteY0" fmla="*/ 18732 h 23494"/>
              <a:gd name="connsiteX1" fmla="*/ 9271888 w 9269094"/>
              <a:gd name="connsiteY1" fmla="*/ 18732 h 23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269094" h="23494">
                <a:moveTo>
                  <a:pt x="18732" y="18732"/>
                </a:moveTo>
                <a:lnTo>
                  <a:pt x="9271888" y="18732"/>
                </a:lnTo>
              </a:path>
            </a:pathLst>
          </a:custGeom>
          <a:ln w="21589">
            <a:solidFill>
              <a:srgbClr val="7F0000">
                <a:alpha val="100000"/>
              </a:srgb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380" y="6842759"/>
            <a:ext cx="388620" cy="579120"/>
          </a:xfrm>
          <a:prstGeom prst="rect">
            <a:avLst/>
          </a:prstGeom>
        </p:spPr>
      </p:pic>
      <p:pic>
        <p:nvPicPr>
          <p:cNvPr id="13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59" y="213360"/>
            <a:ext cx="1531620" cy="426720"/>
          </a:xfrm>
          <a:prstGeom prst="rect">
            <a:avLst/>
          </a:prstGeom>
        </p:spPr>
      </p:pic>
      <p:sp>
        <p:nvSpPr>
          <p:cNvPr id="18" name="TextBox 18"/>
          <p:cNvSpPr txBox="1"/>
          <p:nvPr/>
        </p:nvSpPr>
        <p:spPr>
          <a:xfrm>
            <a:off x="1173573" y="370885"/>
            <a:ext cx="7444646" cy="62786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1276756"/>
            <a:r>
              <a:rPr lang="en-US" altLang="zh-CN" i="1" dirty="0">
                <a:solidFill>
                  <a:srgbClr val="001E5E"/>
                </a:solidFill>
                <a:ea typeface="Calibri"/>
              </a:rPr>
              <a:t>                             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Interventi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di </a:t>
            </a:r>
            <a:r>
              <a:rPr lang="en-US" altLang="zh-CN" sz="1400" i="1" dirty="0" err="1">
                <a:solidFill>
                  <a:srgbClr val="001E5E"/>
                </a:solidFill>
                <a:ea typeface="Calibri"/>
              </a:rPr>
              <a:t>soccorso</a:t>
            </a:r>
            <a:r>
              <a:rPr lang="en-US" altLang="zh-CN" sz="1400" i="1" dirty="0">
                <a:solidFill>
                  <a:srgbClr val="001E5E"/>
                </a:solidFill>
                <a:ea typeface="Calibri"/>
              </a:rPr>
              <a:t> VVF</a:t>
            </a:r>
            <a:endParaRPr lang="en-US" sz="1400" dirty="0"/>
          </a:p>
          <a:p>
            <a:pPr>
              <a:lnSpc>
                <a:spcPts val="1000"/>
              </a:lnSpc>
            </a:pPr>
            <a:endParaRPr lang="en-US" dirty="0"/>
          </a:p>
          <a:p>
            <a:pPr>
              <a:lnSpc>
                <a:spcPts val="1360"/>
              </a:lnSpc>
            </a:pPr>
            <a:endParaRPr lang="en-US" dirty="0"/>
          </a:p>
          <a:p>
            <a:pPr algn="ctr">
              <a:lnSpc>
                <a:spcPct val="100000"/>
              </a:lnSpc>
            </a:pP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Distribuzione</a:t>
            </a:r>
            <a:r>
              <a:rPr lang="en-US" altLang="zh-CN" sz="2000" b="1" i="1" dirty="0">
                <a:solidFill>
                  <a:srgbClr val="0000FE"/>
                </a:solidFill>
                <a:latin typeface="Calibri"/>
                <a:ea typeface="Calibri"/>
              </a:rPr>
              <a:t>(*)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eventi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dolosi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sul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territorio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 </a:t>
            </a:r>
            <a:r>
              <a:rPr lang="en-US" altLang="zh-CN" sz="3000" b="1" i="1" dirty="0" err="1">
                <a:solidFill>
                  <a:srgbClr val="0000FE"/>
                </a:solidFill>
                <a:latin typeface="Calibri"/>
                <a:ea typeface="Calibri"/>
              </a:rPr>
              <a:t>nazionale</a:t>
            </a:r>
            <a:r>
              <a:rPr lang="en-US" altLang="zh-CN" sz="3000" b="1" i="1" dirty="0">
                <a:solidFill>
                  <a:srgbClr val="0000FE"/>
                </a:solidFill>
                <a:latin typeface="Calibri"/>
                <a:ea typeface="Calibri"/>
              </a:rPr>
              <a:t>:</a:t>
            </a:r>
          </a:p>
          <a:p>
            <a:pPr algn="ctr">
              <a:lnSpc>
                <a:spcPct val="100000"/>
              </a:lnSpc>
            </a:pPr>
            <a:endParaRPr lang="en-US" altLang="zh-CN" sz="3000" b="1" i="1" dirty="0">
              <a:solidFill>
                <a:srgbClr val="0000FE"/>
              </a:solidFill>
              <a:latin typeface="Calibri"/>
              <a:ea typeface="Calibri"/>
            </a:endParaRP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Campania 			45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 err="1">
                <a:solidFill>
                  <a:srgbClr val="C00000"/>
                </a:solidFill>
                <a:latin typeface="Calibri"/>
                <a:ea typeface="Calibri"/>
              </a:rPr>
              <a:t>Lombardia</a:t>
            </a: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 			31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Toscana 			26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Emilia Romagna e Veneto 	25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Lazio 			23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Piemonte 			20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Sicilia 			18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Marche e Calabria 		14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 err="1">
                <a:solidFill>
                  <a:srgbClr val="C00000"/>
                </a:solidFill>
                <a:latin typeface="Calibri"/>
                <a:ea typeface="Calibri"/>
              </a:rPr>
              <a:t>Sardegna</a:t>
            </a: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 e Puglia 		11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Liguria 			  5 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Umbria e Basilicata 		  3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Molise 			  2</a:t>
            </a:r>
          </a:p>
          <a:p>
            <a:pPr marL="722313">
              <a:lnSpc>
                <a:spcPct val="100000"/>
              </a:lnSpc>
            </a:pPr>
            <a:r>
              <a:rPr lang="en-US" altLang="zh-CN" b="1" i="1" dirty="0">
                <a:solidFill>
                  <a:srgbClr val="C00000"/>
                </a:solidFill>
                <a:latin typeface="Calibri"/>
                <a:ea typeface="Calibri"/>
              </a:rPr>
              <a:t>Friuli V. G. 			  1</a:t>
            </a:r>
          </a:p>
          <a:p>
            <a:pPr algn="ctr">
              <a:lnSpc>
                <a:spcPct val="100000"/>
              </a:lnSpc>
            </a:pPr>
            <a:endParaRPr lang="en-US" altLang="zh-CN" b="1" i="1" spc="-10" dirty="0">
              <a:solidFill>
                <a:srgbClr val="C00000"/>
              </a:solidFill>
              <a:latin typeface="Calibri"/>
              <a:ea typeface="Calibri"/>
              <a:hlinkClick r:id="" action="ppaction://noaction"/>
            </a:endParaRPr>
          </a:p>
          <a:p>
            <a:pPr marL="722313">
              <a:lnSpc>
                <a:spcPct val="100000"/>
              </a:lnSpc>
            </a:pPr>
            <a:r>
              <a:rPr lang="en-US" altLang="zh-CN" sz="1400" b="1" i="1" dirty="0">
                <a:solidFill>
                  <a:srgbClr val="0000FE"/>
                </a:solidFill>
                <a:ea typeface="Calibri"/>
              </a:rPr>
              <a:t>(*) </a:t>
            </a:r>
            <a:r>
              <a:rPr lang="en-US" altLang="zh-CN" sz="1400" b="1" i="1" dirty="0" err="1">
                <a:solidFill>
                  <a:srgbClr val="0000FE"/>
                </a:solidFill>
                <a:ea typeface="Calibri"/>
              </a:rPr>
              <a:t>estrazione</a:t>
            </a:r>
            <a:r>
              <a:rPr lang="en-US" altLang="zh-CN" sz="1400" b="1" i="1" dirty="0">
                <a:solidFill>
                  <a:srgbClr val="0000FE"/>
                </a:solidFill>
                <a:ea typeface="Calibri"/>
              </a:rPr>
              <a:t> </a:t>
            </a:r>
            <a:r>
              <a:rPr lang="en-US" altLang="zh-CN" sz="1400" b="1" i="1" dirty="0" err="1">
                <a:solidFill>
                  <a:srgbClr val="0000FE"/>
                </a:solidFill>
                <a:ea typeface="Calibri"/>
              </a:rPr>
              <a:t>dati</a:t>
            </a:r>
            <a:r>
              <a:rPr lang="en-US" altLang="zh-CN" sz="1400" b="1" i="1" dirty="0">
                <a:solidFill>
                  <a:srgbClr val="0000FE"/>
                </a:solidFill>
                <a:ea typeface="Calibri"/>
              </a:rPr>
              <a:t> da STAT </a:t>
            </a:r>
            <a:r>
              <a:rPr lang="en-US" altLang="zh-CN" sz="1400" b="1" i="1" dirty="0">
                <a:solidFill>
                  <a:srgbClr val="0000FE"/>
                </a:solidFill>
                <a:ea typeface="Calibri"/>
                <a:hlinkClick r:id="" action="ppaction://noaction"/>
              </a:rPr>
              <a:t>–</a:t>
            </a:r>
            <a:r>
              <a:rPr lang="en-US" altLang="zh-CN" sz="1400" b="1" i="1" dirty="0">
                <a:solidFill>
                  <a:srgbClr val="0000FE"/>
                </a:solidFill>
                <a:ea typeface="Calibri"/>
              </a:rPr>
              <a:t>RI-WEB </a:t>
            </a:r>
            <a:r>
              <a:rPr lang="en-US" altLang="zh-CN" sz="1400" b="1" i="1" dirty="0" smtClean="0">
                <a:solidFill>
                  <a:srgbClr val="0000FE"/>
                </a:solidFill>
                <a:ea typeface="Calibri"/>
                <a:hlinkClick r:id="" action="ppaction://noaction"/>
              </a:rPr>
              <a:t>–</a:t>
            </a:r>
            <a:r>
              <a:rPr lang="en-US" altLang="zh-CN" sz="1400" b="1" i="1" dirty="0" smtClean="0">
                <a:solidFill>
                  <a:srgbClr val="0000FE"/>
                </a:solidFill>
                <a:ea typeface="Calibri"/>
              </a:rPr>
              <a:t> VVF</a:t>
            </a:r>
          </a:p>
          <a:p>
            <a:pPr marL="722313">
              <a:lnSpc>
                <a:spcPct val="100000"/>
              </a:lnSpc>
            </a:pPr>
            <a:r>
              <a:rPr lang="en-US" altLang="zh-CN" sz="1400" b="1" i="1" spc="-10" dirty="0" err="1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Accertati</a:t>
            </a:r>
            <a:r>
              <a:rPr lang="en-US" altLang="zh-CN" sz="1400" b="1" i="1" spc="-10" dirty="0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 </a:t>
            </a:r>
            <a:r>
              <a:rPr lang="en-US" altLang="zh-CN" sz="1400" b="1" i="1" spc="-10" dirty="0" err="1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su</a:t>
            </a:r>
            <a:r>
              <a:rPr lang="en-US" altLang="zh-CN" sz="1400" b="1" i="1" spc="-10" dirty="0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 </a:t>
            </a:r>
            <a:r>
              <a:rPr lang="en-US" altLang="zh-CN" sz="1400" b="1" i="1" spc="-10" dirty="0" err="1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incarichi</a:t>
            </a:r>
            <a:r>
              <a:rPr lang="en-US" altLang="zh-CN" sz="1400" b="1" i="1" spc="-10" dirty="0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 </a:t>
            </a:r>
            <a:r>
              <a:rPr lang="en-US" altLang="zh-CN" sz="1400" b="1" i="1" spc="-10" dirty="0" err="1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diretti</a:t>
            </a:r>
            <a:r>
              <a:rPr lang="en-US" altLang="zh-CN" sz="1400" b="1" i="1" spc="-10" dirty="0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 </a:t>
            </a:r>
            <a:r>
              <a:rPr lang="en-US" altLang="zh-CN" sz="1400" b="1" i="1" spc="-10" dirty="0" err="1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delle</a:t>
            </a:r>
            <a:r>
              <a:rPr lang="en-US" altLang="zh-CN" sz="1400" b="1" i="1" spc="-10" dirty="0" smtClean="0">
                <a:solidFill>
                  <a:srgbClr val="0000FE"/>
                </a:solidFill>
                <a:latin typeface="Calibri"/>
                <a:ea typeface="Calibri"/>
                <a:hlinkClick r:id="" action="ppaction://noaction"/>
              </a:rPr>
              <a:t> procure</a:t>
            </a:r>
            <a:endParaRPr lang="en-US" altLang="zh-CN" sz="1400" i="1" spc="-10" dirty="0">
              <a:solidFill>
                <a:srgbClr val="0000FE"/>
              </a:solidFill>
              <a:latin typeface="Calibri"/>
              <a:ea typeface="Calibri"/>
              <a:hlinkClick r:id="" action="ppaction://noaction"/>
            </a:endParaRP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5"/>
          <a:srcRect r="20840" b="-549"/>
          <a:stretch/>
        </p:blipFill>
        <p:spPr>
          <a:xfrm>
            <a:off x="8474172" y="5493869"/>
            <a:ext cx="1888294" cy="1349155"/>
          </a:xfrm>
          <a:prstGeom prst="rect">
            <a:avLst/>
          </a:prstGeom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xmlns="" id="{5F20B148-D988-415E-BCEE-B711DA4A1D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60985" y="3081642"/>
            <a:ext cx="1771309" cy="1833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49026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715</TotalTime>
  <Words>372</Words>
  <Application>Microsoft Office PowerPoint</Application>
  <PresentationFormat>Personalizzato</PresentationFormat>
  <Paragraphs>134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Office Theme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Andrea Tomba</dc:creator>
  <cp:lastModifiedBy>andrea.tomba</cp:lastModifiedBy>
  <cp:revision>116</cp:revision>
  <dcterms:created xsi:type="dcterms:W3CDTF">2011-01-21T15:00:27Z</dcterms:created>
  <dcterms:modified xsi:type="dcterms:W3CDTF">2023-06-29T07:48:59Z</dcterms:modified>
</cp:coreProperties>
</file>